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6" r:id="rId18"/>
    <p:sldId id="272" r:id="rId19"/>
    <p:sldId id="273" r:id="rId20"/>
    <p:sldId id="277" r:id="rId21"/>
    <p:sldId id="278" r:id="rId22"/>
    <p:sldId id="279" r:id="rId23"/>
    <p:sldId id="274" r:id="rId24"/>
    <p:sldId id="280" r:id="rId25"/>
    <p:sldId id="281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PCD%20FINA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PCD%20FINA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PCD%20FINA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PCD%20FINAL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PCD%20FINAL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PCD%20FINAL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PCD%20FINAL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PCD%20FINAL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PCD%20FINAL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PCD%20FINAL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PCD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PCD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PCD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PCD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PCD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PCD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PCD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PCD%20FINA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PCD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 Hipertensão Arterial Sistêmica na unidade de saúde</c:v>
                </c:pt>
              </c:strCache>
            </c:strRef>
          </c:tx>
          <c:spPr>
            <a:solidFill>
              <a:srgbClr val="558ED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0.16202531645569646</c:v>
                </c:pt>
                <c:pt idx="1">
                  <c:v>0.24810126582278491</c:v>
                </c:pt>
                <c:pt idx="2">
                  <c:v>0.3063291139240546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27106048"/>
        <c:axId val="127107840"/>
      </c:barChart>
      <c:catAx>
        <c:axId val="12710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7107840"/>
        <c:crosses val="autoZero"/>
        <c:auto val="1"/>
        <c:lblAlgn val="ctr"/>
        <c:lblOffset val="100"/>
        <c:noMultiLvlLbl val="0"/>
      </c:catAx>
      <c:valAx>
        <c:axId val="127107840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1271060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pessoas com hipertensão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Indicadores!$D$32:$F$32</c:f>
              <c:numCache>
                <c:formatCode>0.0%</c:formatCode>
                <c:ptCount val="3"/>
                <c:pt idx="0">
                  <c:v>0.765625</c:v>
                </c:pt>
                <c:pt idx="1">
                  <c:v>0.87755102040816324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4822912"/>
        <c:axId val="194824448"/>
      </c:barChart>
      <c:catAx>
        <c:axId val="19482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4824448"/>
        <c:crosses val="autoZero"/>
        <c:auto val="1"/>
        <c:lblAlgn val="ctr"/>
        <c:lblOffset val="100"/>
        <c:noMultiLvlLbl val="0"/>
      </c:catAx>
      <c:valAx>
        <c:axId val="194824448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1948229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Indicadores!$R$32</c:f>
              <c:strCache>
                <c:ptCount val="1"/>
                <c:pt idx="0">
                  <c:v>Proporção de pessoas com diabetes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Indicadores!$S$31:$U$31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Indicadores!$S$32:$U$32</c:f>
              <c:numCache>
                <c:formatCode>0.0%</c:formatCode>
                <c:ptCount val="3"/>
                <c:pt idx="0">
                  <c:v>0.8</c:v>
                </c:pt>
                <c:pt idx="1">
                  <c:v>0.88461538461538458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5133824"/>
        <c:axId val="195135360"/>
      </c:barChart>
      <c:catAx>
        <c:axId val="19513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5135360"/>
        <c:crosses val="autoZero"/>
        <c:auto val="1"/>
        <c:lblAlgn val="ctr"/>
        <c:lblOffset val="100"/>
        <c:noMultiLvlLbl val="0"/>
      </c:catAx>
      <c:valAx>
        <c:axId val="195135360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19513382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pessoas com hipertensão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Indicadores!$D$36:$F$36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Indicadores!$D$37:$F$37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4871296"/>
        <c:axId val="194872832"/>
      </c:barChart>
      <c:catAx>
        <c:axId val="19487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4872832"/>
        <c:crosses val="autoZero"/>
        <c:auto val="1"/>
        <c:lblAlgn val="ctr"/>
        <c:lblOffset val="100"/>
        <c:noMultiLvlLbl val="0"/>
      </c:catAx>
      <c:valAx>
        <c:axId val="194872832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1948712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Indicadores!$R$37</c:f>
              <c:strCache>
                <c:ptCount val="1"/>
                <c:pt idx="0">
                  <c:v>Proporção de pessoas com diabetes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Indicadores!$S$36:$U$36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Indicadores!$S$37:$U$37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4899328"/>
        <c:axId val="194925696"/>
      </c:barChart>
      <c:catAx>
        <c:axId val="19489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4925696"/>
        <c:crosses val="autoZero"/>
        <c:auto val="1"/>
        <c:lblAlgn val="ctr"/>
        <c:lblOffset val="100"/>
        <c:noMultiLvlLbl val="0"/>
      </c:catAx>
      <c:valAx>
        <c:axId val="194925696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1948993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pessoas com hipertensão com registro adequado na ficha de acompanhamento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Indicadores!$D$41:$F$41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Indicadores!$D$42:$F$42</c:f>
              <c:numCache>
                <c:formatCode>0.0%</c:formatCode>
                <c:ptCount val="3"/>
                <c:pt idx="0">
                  <c:v>0.78125</c:v>
                </c:pt>
                <c:pt idx="1">
                  <c:v>0.87755102040816324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4939904"/>
        <c:axId val="194962176"/>
      </c:barChart>
      <c:catAx>
        <c:axId val="19493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4962176"/>
        <c:crosses val="autoZero"/>
        <c:auto val="1"/>
        <c:lblAlgn val="ctr"/>
        <c:lblOffset val="100"/>
        <c:noMultiLvlLbl val="0"/>
      </c:catAx>
      <c:valAx>
        <c:axId val="194962176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1949399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Indicadores!$R$42</c:f>
              <c:strCache>
                <c:ptCount val="1"/>
                <c:pt idx="0">
                  <c:v>Proporção de pessoas com diabetes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Indicadores!$S$41:$U$41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Indicadores!$S$42:$U$42</c:f>
              <c:numCache>
                <c:formatCode>0.0%</c:formatCode>
                <c:ptCount val="3"/>
                <c:pt idx="0">
                  <c:v>0.8666666666666667</c:v>
                </c:pt>
                <c:pt idx="1">
                  <c:v>0.92307692307692313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5021056"/>
        <c:axId val="195022848"/>
      </c:barChart>
      <c:catAx>
        <c:axId val="19502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5022848"/>
        <c:crosses val="autoZero"/>
        <c:auto val="1"/>
        <c:lblAlgn val="ctr"/>
        <c:lblOffset val="100"/>
        <c:noMultiLvlLbl val="0"/>
      </c:catAx>
      <c:valAx>
        <c:axId val="195022848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1950210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Indicadores!$C$48</c:f>
              <c:strCache>
                <c:ptCount val="1"/>
                <c:pt idx="0">
                  <c:v>Proporção de pessoas com hipertensão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Indicadores!$D$47:$F$47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Indicadores!$D$48:$F$48</c:f>
              <c:numCache>
                <c:formatCode>0.0%</c:formatCode>
                <c:ptCount val="3"/>
                <c:pt idx="0">
                  <c:v>0.78125</c:v>
                </c:pt>
                <c:pt idx="1">
                  <c:v>0.87755102040816324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5061248"/>
        <c:axId val="195062784"/>
      </c:barChart>
      <c:catAx>
        <c:axId val="19506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5062784"/>
        <c:crosses val="autoZero"/>
        <c:auto val="1"/>
        <c:lblAlgn val="ctr"/>
        <c:lblOffset val="100"/>
        <c:noMultiLvlLbl val="0"/>
      </c:catAx>
      <c:valAx>
        <c:axId val="195062784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1950612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Indicadores!$R$48</c:f>
              <c:strCache>
                <c:ptCount val="1"/>
                <c:pt idx="0">
                  <c:v>Proporção de pessoas com diabetes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Indicadores!$S$47:$U$47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Indicadores!$S$48:$U$48</c:f>
              <c:numCache>
                <c:formatCode>0.0%</c:formatCode>
                <c:ptCount val="3"/>
                <c:pt idx="0">
                  <c:v>0.8666666666666667</c:v>
                </c:pt>
                <c:pt idx="1">
                  <c:v>0.92307692307692313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5097344"/>
        <c:axId val="195098880"/>
      </c:barChart>
      <c:catAx>
        <c:axId val="19509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5098880"/>
        <c:crosses val="autoZero"/>
        <c:auto val="1"/>
        <c:lblAlgn val="ctr"/>
        <c:lblOffset val="100"/>
        <c:noMultiLvlLbl val="0"/>
      </c:catAx>
      <c:valAx>
        <c:axId val="195098880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19509734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hipertensos com orientação sobre a prática de  atividade física regular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pessoas com hipertensão com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Indicadores!$D$58:$F$58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Indicadores!$D$59:$F$59</c:f>
              <c:numCache>
                <c:formatCode>0.0%</c:formatCode>
                <c:ptCount val="3"/>
                <c:pt idx="0">
                  <c:v>0.78125</c:v>
                </c:pt>
                <c:pt idx="1">
                  <c:v>0.87755102040816324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5477504"/>
        <c:axId val="195479040"/>
      </c:barChart>
      <c:catAx>
        <c:axId val="19547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5479040"/>
        <c:crosses val="autoZero"/>
        <c:auto val="1"/>
        <c:lblAlgn val="ctr"/>
        <c:lblOffset val="100"/>
        <c:noMultiLvlLbl val="0"/>
      </c:catAx>
      <c:valAx>
        <c:axId val="195479040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1954775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Indicadores!$R$59</c:f>
              <c:strCache>
                <c:ptCount val="1"/>
                <c:pt idx="0">
                  <c:v>Proporção de pessoas com diabetes que receberam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Indicadores!$S$58:$U$58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Indicadores!$S$59:$U$59</c:f>
              <c:numCache>
                <c:formatCode>0.0%</c:formatCode>
                <c:ptCount val="3"/>
                <c:pt idx="0">
                  <c:v>0.8666666666666667</c:v>
                </c:pt>
                <c:pt idx="1">
                  <c:v>0.92307692307692313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5202432"/>
        <c:axId val="195204224"/>
      </c:barChart>
      <c:catAx>
        <c:axId val="19520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5204224"/>
        <c:crosses val="autoZero"/>
        <c:auto val="1"/>
        <c:lblAlgn val="ctr"/>
        <c:lblOffset val="100"/>
        <c:noMultiLvlLbl val="0"/>
      </c:catAx>
      <c:valAx>
        <c:axId val="195204224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1952024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Pprograma de Atenção à Diabetes Mellitus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0.15306122448979592</c:v>
                </c:pt>
                <c:pt idx="1">
                  <c:v>0.26530612244897961</c:v>
                </c:pt>
                <c:pt idx="2">
                  <c:v>0.29591836734693877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4459904"/>
        <c:axId val="194469888"/>
      </c:barChart>
      <c:catAx>
        <c:axId val="19445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4469888"/>
        <c:crosses val="autoZero"/>
        <c:auto val="1"/>
        <c:lblAlgn val="ctr"/>
        <c:lblOffset val="100"/>
        <c:noMultiLvlLbl val="0"/>
      </c:catAx>
      <c:valAx>
        <c:axId val="194469888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1944599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pessoas com hipertensão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0.78125</c:v>
                </c:pt>
                <c:pt idx="1">
                  <c:v>0.87755102040816324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4496384"/>
        <c:axId val="194497920"/>
      </c:barChart>
      <c:catAx>
        <c:axId val="19449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4497920"/>
        <c:crosses val="autoZero"/>
        <c:auto val="1"/>
        <c:lblAlgn val="ctr"/>
        <c:lblOffset val="100"/>
        <c:noMultiLvlLbl val="0"/>
      </c:catAx>
      <c:valAx>
        <c:axId val="194497920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1944963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Indicadores!$R$10</c:f>
              <c:strCache>
                <c:ptCount val="1"/>
                <c:pt idx="0">
                  <c:v>Proporção de pessoas com diabetes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Indicadores!$S$9:$U$9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Indicadores!$S$10:$U$10</c:f>
              <c:numCache>
                <c:formatCode>0.0%</c:formatCode>
                <c:ptCount val="3"/>
                <c:pt idx="0">
                  <c:v>0.8666666666666667</c:v>
                </c:pt>
                <c:pt idx="1">
                  <c:v>0.92307692307692313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4442368"/>
        <c:axId val="194443904"/>
      </c:barChart>
      <c:catAx>
        <c:axId val="19444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4443904"/>
        <c:crosses val="autoZero"/>
        <c:auto val="1"/>
        <c:lblAlgn val="ctr"/>
        <c:lblOffset val="100"/>
        <c:noMultiLvlLbl val="0"/>
      </c:catAx>
      <c:valAx>
        <c:axId val="194443904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1944423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Indicadores!$R$15</c:f>
              <c:strCache>
                <c:ptCount val="1"/>
                <c:pt idx="0">
                  <c:v>Proporção de pessoas com diabetes com o exame dos pés em dia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Indicadores!$S$14:$U$14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Indicadores!$S$15:$U$15</c:f>
              <c:numCache>
                <c:formatCode>0.0%</c:formatCode>
                <c:ptCount val="3"/>
                <c:pt idx="0">
                  <c:v>0.8666666666666667</c:v>
                </c:pt>
                <c:pt idx="1">
                  <c:v>0.92307692307692313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56021504"/>
        <c:axId val="156023040"/>
      </c:barChart>
      <c:catAx>
        <c:axId val="15602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6023040"/>
        <c:crosses val="autoZero"/>
        <c:auto val="1"/>
        <c:lblAlgn val="ctr"/>
        <c:lblOffset val="100"/>
        <c:noMultiLvlLbl val="0"/>
      </c:catAx>
      <c:valAx>
        <c:axId val="156023040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1560215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hipertensos com os exames complementares em dia de acordo com o protocolo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pessoas com hipertensão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Indicadores!$D$19:$F$19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Indicadores!$D$20:$F$20</c:f>
              <c:numCache>
                <c:formatCode>0.0%</c:formatCode>
                <c:ptCount val="3"/>
                <c:pt idx="0">
                  <c:v>0.40625</c:v>
                </c:pt>
                <c:pt idx="1">
                  <c:v>0.44897959183673469</c:v>
                </c:pt>
                <c:pt idx="2">
                  <c:v>0.84297520661157022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4605056"/>
        <c:axId val="194606592"/>
      </c:barChart>
      <c:catAx>
        <c:axId val="19460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4606592"/>
        <c:crosses val="autoZero"/>
        <c:auto val="1"/>
        <c:lblAlgn val="ctr"/>
        <c:lblOffset val="100"/>
        <c:noMultiLvlLbl val="0"/>
      </c:catAx>
      <c:valAx>
        <c:axId val="194606592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1946050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Indicadores!$R$20</c:f>
              <c:strCache>
                <c:ptCount val="1"/>
                <c:pt idx="0">
                  <c:v>Proporção de pessoas com diabetes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Indicadores!$S$19:$U$19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Indicadores!$S$20:$U$20</c:f>
              <c:numCache>
                <c:formatCode>0.0%</c:formatCode>
                <c:ptCount val="3"/>
                <c:pt idx="0">
                  <c:v>0.66666666666666663</c:v>
                </c:pt>
                <c:pt idx="1">
                  <c:v>0.61538461538461542</c:v>
                </c:pt>
                <c:pt idx="2">
                  <c:v>0.86206896551724133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4628608"/>
        <c:axId val="194646784"/>
      </c:barChart>
      <c:catAx>
        <c:axId val="19462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4646784"/>
        <c:crosses val="autoZero"/>
        <c:auto val="1"/>
        <c:lblAlgn val="ctr"/>
        <c:lblOffset val="100"/>
        <c:noMultiLvlLbl val="0"/>
      </c:catAx>
      <c:valAx>
        <c:axId val="194646784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1946286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Indicadores!$C$26</c:f>
              <c:strCache>
                <c:ptCount val="1"/>
                <c:pt idx="0">
                  <c:v>Proporção de pessoas com hipertensão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Indicadores!$D$25:$F$25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Indicadores!$D$26:$F$26</c:f>
              <c:numCache>
                <c:formatCode>0.0%</c:formatCode>
                <c:ptCount val="3"/>
                <c:pt idx="0">
                  <c:v>0.98360655737704916</c:v>
                </c:pt>
                <c:pt idx="1">
                  <c:v>0.989247311827957</c:v>
                </c:pt>
                <c:pt idx="2">
                  <c:v>0.98319327731092432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4701568"/>
        <c:axId val="194703360"/>
      </c:barChart>
      <c:catAx>
        <c:axId val="19470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4703360"/>
        <c:crosses val="autoZero"/>
        <c:auto val="1"/>
        <c:lblAlgn val="ctr"/>
        <c:lblOffset val="100"/>
        <c:noMultiLvlLbl val="0"/>
      </c:catAx>
      <c:valAx>
        <c:axId val="194703360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1947015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Indicadores!$R$26</c:f>
              <c:strCache>
                <c:ptCount val="1"/>
                <c:pt idx="0">
                  <c:v>Proporção de pessoas com diabetes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Indicadores!$S$25:$U$25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Indicadores!$S$26:$U$26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4741760"/>
        <c:axId val="194743296"/>
      </c:barChart>
      <c:catAx>
        <c:axId val="19474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4743296"/>
        <c:crosses val="autoZero"/>
        <c:auto val="1"/>
        <c:lblAlgn val="ctr"/>
        <c:lblOffset val="100"/>
        <c:noMultiLvlLbl val="0"/>
      </c:catAx>
      <c:valAx>
        <c:axId val="194743296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1947417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DADA-5A40-4E41-BE7A-342854D1A0FD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1B4CEA-6997-4E66-9178-665807669AF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DADA-5A40-4E41-BE7A-342854D1A0FD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CEA-6997-4E66-9178-665807669A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DADA-5A40-4E41-BE7A-342854D1A0FD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CEA-6997-4E66-9178-665807669A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DADA-5A40-4E41-BE7A-342854D1A0FD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CEA-6997-4E66-9178-665807669A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DADA-5A40-4E41-BE7A-342854D1A0FD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CEA-6997-4E66-9178-665807669AF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DADA-5A40-4E41-BE7A-342854D1A0FD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CEA-6997-4E66-9178-665807669AF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DADA-5A40-4E41-BE7A-342854D1A0FD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CEA-6997-4E66-9178-665807669AF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DADA-5A40-4E41-BE7A-342854D1A0FD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CEA-6997-4E66-9178-665807669A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DADA-5A40-4E41-BE7A-342854D1A0FD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CEA-6997-4E66-9178-665807669A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DADA-5A40-4E41-BE7A-342854D1A0FD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CEA-6997-4E66-9178-665807669A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DADA-5A40-4E41-BE7A-342854D1A0FD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CEA-6997-4E66-9178-665807669A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9D5DADA-5A40-4E41-BE7A-342854D1A0FD}" type="datetimeFigureOut">
              <a:rPr lang="pt-BR" smtClean="0"/>
              <a:pPr/>
              <a:t>31/03/2016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21B4CEA-6997-4E66-9178-665807669AF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8352928" cy="1752600"/>
          </a:xfrm>
        </p:spPr>
        <p:txBody>
          <a:bodyPr/>
          <a:lstStyle/>
          <a:p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DA ATENÇÃO ÀS PESSOAS COM HIPERTENSÃO E DIABETES NA UBS ESF-1, CHUÍ/RS </a:t>
            </a:r>
          </a:p>
          <a:p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860261" cy="1621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253658" y="4149080"/>
            <a:ext cx="7206774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ALUNO: NICOLÁS SALSE BRAGA</a:t>
            </a:r>
          </a:p>
          <a:p>
            <a:pPr algn="ctr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ORIENTADORA: CRISTINA DUTRA RIBIEIRO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15616" y="260648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Calibri" pitchFamily="34" charset="0"/>
              </a:rPr>
              <a:t>Universidade Aberta do SUS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Calibri" pitchFamily="34" charset="0"/>
              </a:rPr>
              <a:t>Universidade Federal de Pelotas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Calibri" pitchFamily="34" charset="0"/>
              </a:rPr>
              <a:t>Especialização em Saúde da Família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Calibri" pitchFamily="34" charset="0"/>
              </a:rPr>
              <a:t>Modalidade à Distância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Calibri" pitchFamily="34" charset="0"/>
              </a:rPr>
              <a:t>Turma 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188640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Objetivos</a:t>
            </a:r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, Metas e </a:t>
            </a:r>
            <a:r>
              <a:rPr lang="pt-BR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Resultados</a:t>
            </a:r>
            <a:r>
              <a:rPr lang="pt-BR" sz="2800" b="1" dirty="0" smtClean="0">
                <a:latin typeface="Arial" panose="020B0604020202020204" pitchFamily="34" charset="0"/>
              </a:rPr>
              <a:t> 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179512" y="927884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1: Ampliar cobertura dos hipertensos e/ou diabéticos.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1690993"/>
            <a:ext cx="8644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1.1: Cadastrar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100% das pessoas com hipertensão no Programa de Atenção à Hipertensão Arterial Sistêmica e à Diabetes Mellitus da UBS.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51520" y="3623653"/>
            <a:ext cx="3024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</a:rPr>
              <a:t>Mês </a:t>
            </a:r>
            <a:r>
              <a:rPr lang="pt-BR" sz="2400" dirty="0">
                <a:latin typeface="Arial" panose="020B0604020202020204" pitchFamily="34" charset="0"/>
              </a:rPr>
              <a:t>1: </a:t>
            </a:r>
            <a:r>
              <a:rPr lang="pt-BR" sz="2400" dirty="0" smtClean="0">
                <a:latin typeface="Arial" panose="020B0604020202020204" pitchFamily="34" charset="0"/>
              </a:rPr>
              <a:t>64 (16,2%) </a:t>
            </a:r>
          </a:p>
          <a:p>
            <a:r>
              <a:rPr lang="pt-BR" sz="2400" dirty="0" smtClean="0">
                <a:latin typeface="Arial" panose="020B0604020202020204" pitchFamily="34" charset="0"/>
              </a:rPr>
              <a:t>Mês </a:t>
            </a:r>
            <a:r>
              <a:rPr lang="pt-BR" sz="2400" dirty="0">
                <a:latin typeface="Arial" panose="020B0604020202020204" pitchFamily="34" charset="0"/>
              </a:rPr>
              <a:t>2: </a:t>
            </a:r>
            <a:r>
              <a:rPr lang="pt-BR" sz="2400" dirty="0" smtClean="0">
                <a:latin typeface="Arial" panose="020B0604020202020204" pitchFamily="34" charset="0"/>
              </a:rPr>
              <a:t>15 (24,8%) </a:t>
            </a:r>
          </a:p>
          <a:p>
            <a:r>
              <a:rPr lang="pt-BR" sz="2400" dirty="0" smtClean="0">
                <a:latin typeface="Arial" panose="020B0604020202020204" pitchFamily="34" charset="0"/>
              </a:rPr>
              <a:t>Mês </a:t>
            </a:r>
            <a:r>
              <a:rPr lang="pt-BR" sz="2400" dirty="0">
                <a:latin typeface="Arial" panose="020B0604020202020204" pitchFamily="34" charset="0"/>
              </a:rPr>
              <a:t>3: </a:t>
            </a:r>
            <a:r>
              <a:rPr lang="pt-BR" sz="2400" dirty="0" smtClean="0">
                <a:latin typeface="Arial" panose="020B0604020202020204" pitchFamily="34" charset="0"/>
              </a:rPr>
              <a:t> 98 (30,6%) </a:t>
            </a:r>
            <a:endParaRPr lang="pt-BR" sz="240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729682518"/>
              </p:ext>
            </p:extLst>
          </p:nvPr>
        </p:nvGraphicFramePr>
        <p:xfrm>
          <a:off x="3563888" y="3356992"/>
          <a:ext cx="4724400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989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188640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Objetivos</a:t>
            </a:r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, Metas e </a:t>
            </a:r>
            <a:r>
              <a:rPr lang="pt-BR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Resultados</a:t>
            </a:r>
            <a:r>
              <a:rPr lang="pt-BR" sz="2800" b="1" dirty="0" smtClean="0">
                <a:latin typeface="Arial" panose="020B0604020202020204" pitchFamily="34" charset="0"/>
              </a:rPr>
              <a:t> 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179512" y="927884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1: Ampliar cobertura dos hipertensos e/ou diabéticos.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1690993"/>
            <a:ext cx="8644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1.2: Cadastrar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100% das pessoas com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Diabetes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Programa de Atenção à Hipertensão Arterial Sistêmica e à Diabetes Mellitus da UBS.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51520" y="3623653"/>
            <a:ext cx="3024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</a:rPr>
              <a:t>Mês </a:t>
            </a:r>
            <a:r>
              <a:rPr lang="pt-BR" sz="2400" dirty="0">
                <a:latin typeface="Arial" panose="020B0604020202020204" pitchFamily="34" charset="0"/>
              </a:rPr>
              <a:t>1: </a:t>
            </a:r>
            <a:r>
              <a:rPr lang="pt-BR" sz="2400" dirty="0" smtClean="0">
                <a:latin typeface="Arial" panose="020B0604020202020204" pitchFamily="34" charset="0"/>
              </a:rPr>
              <a:t> 15 (15,3%) </a:t>
            </a:r>
          </a:p>
          <a:p>
            <a:r>
              <a:rPr lang="pt-BR" sz="2400" dirty="0" smtClean="0">
                <a:latin typeface="Arial" panose="020B0604020202020204" pitchFamily="34" charset="0"/>
              </a:rPr>
              <a:t>Mês </a:t>
            </a:r>
            <a:r>
              <a:rPr lang="pt-BR" sz="2400" dirty="0">
                <a:latin typeface="Arial" panose="020B0604020202020204" pitchFamily="34" charset="0"/>
              </a:rPr>
              <a:t>2: </a:t>
            </a:r>
            <a:r>
              <a:rPr lang="pt-BR" sz="2400" dirty="0" smtClean="0">
                <a:latin typeface="Arial" panose="020B0604020202020204" pitchFamily="34" charset="0"/>
              </a:rPr>
              <a:t> 26 (26,5%) </a:t>
            </a:r>
          </a:p>
          <a:p>
            <a:r>
              <a:rPr lang="pt-BR" sz="2400" dirty="0" smtClean="0">
                <a:latin typeface="Arial" panose="020B0604020202020204" pitchFamily="34" charset="0"/>
              </a:rPr>
              <a:t>Mês </a:t>
            </a:r>
            <a:r>
              <a:rPr lang="pt-BR" sz="2400" dirty="0">
                <a:latin typeface="Arial" panose="020B0604020202020204" pitchFamily="34" charset="0"/>
              </a:rPr>
              <a:t>3: </a:t>
            </a:r>
            <a:r>
              <a:rPr lang="pt-BR" sz="2400" dirty="0" smtClean="0">
                <a:latin typeface="Arial" panose="020B0604020202020204" pitchFamily="34" charset="0"/>
              </a:rPr>
              <a:t> 29 (29,6%) </a:t>
            </a:r>
            <a:endParaRPr lang="pt-BR" sz="24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771893"/>
              </p:ext>
            </p:extLst>
          </p:nvPr>
        </p:nvGraphicFramePr>
        <p:xfrm>
          <a:off x="3635896" y="2996952"/>
          <a:ext cx="496855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62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211640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97356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2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Melhorar a qualidade da atenção a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hipertensos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e/ou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diabéticos.</a:t>
            </a:r>
          </a:p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2.1. Realizar exame clínico apropriado em 100% das pessoas com hipertensão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1520" y="3371508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</a:rPr>
              <a:t>HAS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1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50  (78,1%)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2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86  (87,8%)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3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121(100</a:t>
            </a:r>
            <a:r>
              <a:rPr lang="pt-BR" sz="2400" dirty="0">
                <a:latin typeface="Arial" panose="020B0604020202020204" pitchFamily="34" charset="0"/>
              </a:rPr>
              <a:t>%) </a:t>
            </a:r>
            <a:endParaRPr lang="pt-BR" sz="2400" dirty="0"/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627260"/>
              </p:ext>
            </p:extLst>
          </p:nvPr>
        </p:nvGraphicFramePr>
        <p:xfrm>
          <a:off x="3131840" y="2780928"/>
          <a:ext cx="532859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147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211640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97356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2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Melhorar a qualidade da atenção a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hipertensos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e/ou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diabéticos.</a:t>
            </a:r>
          </a:p>
          <a:p>
            <a:pPr algn="just"/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2.2.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Realizar exame clínico apropriado em 100% das pessoas com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diabetes.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3528" y="3933056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</a:rPr>
              <a:t>             DM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1: 13  (86,7%)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2:  24 (92,3%)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3:  29 (100%) </a:t>
            </a:r>
            <a:endParaRPr lang="pt-BR" sz="24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3275856" y="2780928"/>
          <a:ext cx="532859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35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211640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973564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2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Melhorar a qualidade da atenção a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hipertensos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e/ou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diabéticos.</a:t>
            </a:r>
          </a:p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Meta. 2.3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.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Realizar exame dos pés em 100% das pessoas com diabetes.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just"/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3786190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</a:rPr>
              <a:t>             DM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1: 13  (86,7%)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2:  24 (92,3%)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3:  29 (100%) </a:t>
            </a:r>
            <a:endParaRPr lang="pt-BR" sz="2400" dirty="0"/>
          </a:p>
        </p:txBody>
      </p:sp>
      <p:graphicFrame>
        <p:nvGraphicFramePr>
          <p:cNvPr id="5" name="Chart 2"/>
          <p:cNvGraphicFramePr>
            <a:graphicFrameLocks/>
          </p:cNvGraphicFramePr>
          <p:nvPr/>
        </p:nvGraphicFramePr>
        <p:xfrm>
          <a:off x="3275856" y="2852936"/>
          <a:ext cx="54006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127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211640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973564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2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Melhorar a qualidade da atenção a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hipertensos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e/ou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diabéticos.</a:t>
            </a:r>
          </a:p>
          <a:p>
            <a:pPr algn="just"/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2.4: Garantir a 100% dos hipertensos a realização de exames complementares em dia de acordo com o protocolo.   </a:t>
            </a:r>
          </a:p>
          <a:p>
            <a:pPr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3371508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</a:rPr>
              <a:t>HAS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1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26   (40,6%)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2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44   (44,9%)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3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102 (84,3%) </a:t>
            </a:r>
            <a:endParaRPr lang="pt-BR" sz="24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3131840" y="2924944"/>
          <a:ext cx="532859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886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211640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973564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2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Melhorar a qualidade da atenção a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hipertensos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e/ou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diabéticos.</a:t>
            </a:r>
          </a:p>
          <a:p>
            <a:pPr algn="just"/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2.5: Garantir a 100% dos diabéticos a realização de exames complementares em dia de acordo com o protocolo.   </a:t>
            </a:r>
          </a:p>
          <a:p>
            <a:pPr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3786190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</a:rPr>
              <a:t>             DM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1: 10  (66,7%)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2: 16  (61,5%)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3:  25 (86,2%) </a:t>
            </a:r>
            <a:endParaRPr lang="pt-BR" sz="24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3131840" y="2924944"/>
          <a:ext cx="496855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773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211640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973564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2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Melhorar a qualidade da atenção a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hipertensos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e/ou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diabéticos.</a:t>
            </a:r>
          </a:p>
          <a:p>
            <a:pPr algn="just"/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2.6: Priorizar a prescrição de medicamentos da farmácia popular para 100% dos hipertensos cadastrados na unidade de saúde.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3371508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</a:rPr>
              <a:t>HAS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1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60  (98,4%)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2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92  (98,9%)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3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117 (98,3%) </a:t>
            </a:r>
            <a:endParaRPr lang="pt-BR" sz="2400" dirty="0"/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3203848" y="3140968"/>
          <a:ext cx="54006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844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211640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973564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2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Melhorar a qualidade da atenção a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hipertensos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e/ou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diabéticos.</a:t>
            </a:r>
          </a:p>
          <a:p>
            <a:pPr algn="just"/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2.7: Priorizar a prescrição de medicamentos da farmácia popular para 100% dos Diabéticos cadastrados na unidade de saúde.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3786190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</a:rPr>
              <a:t>             DM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1: 13  (100%)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2:  24 (100%)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3:  29 (100%) </a:t>
            </a:r>
            <a:endParaRPr lang="pt-BR" sz="24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3419872" y="3068960"/>
          <a:ext cx="518457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546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211640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85720" y="714356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2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Melhorar a qualidade da atenção a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hipertensos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e/ou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diabéticos.</a:t>
            </a:r>
          </a:p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Meta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.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2.8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Realizar avaliação da necessidade de atendimento odontológico em 100% dos hipertensos.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3371508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</a:rPr>
              <a:t>HAS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1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49  (76,6%)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2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86  (87,8%)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3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121(100%) </a:t>
            </a:r>
            <a:endParaRPr lang="pt-BR" sz="2400" dirty="0"/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3563888" y="2636912"/>
          <a:ext cx="518457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106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836712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– grave problema de saúde pública</a:t>
            </a:r>
          </a:p>
          <a:p>
            <a:pPr algn="just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Brasil  entre 22% e 44% </a:t>
            </a:r>
          </a:p>
          <a:p>
            <a:pPr algn="just">
              <a:buNone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ta em curva para a direita 3"/>
          <p:cNvSpPr/>
          <p:nvPr/>
        </p:nvSpPr>
        <p:spPr>
          <a:xfrm>
            <a:off x="2051720" y="2564904"/>
            <a:ext cx="432048" cy="1800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3789040"/>
            <a:ext cx="84249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Caracterizada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por níveis elevados 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sustentados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PA (≥ 140 x 90 mmHg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buFontTx/>
              <a:buChar char="-"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Associa alterações funcionais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e/ou estruturais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dos órgãos-alvo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Provoca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alterações metabólicas,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 aumento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do risco de eventos CV. </a:t>
            </a:r>
          </a:p>
          <a:p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211640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85720" y="714356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2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Melhorar a qualidade da atenção a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hipertensos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e/ou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diabéticos.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Meta.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2.9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Realizar avaliação da necessidade de atendimento odontológico em 100% dos diabéticos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3786190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</a:rPr>
              <a:t>             DM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1: 12  (80%)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2:  23 (88,5%)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3:  29 (100%) </a:t>
            </a:r>
            <a:endParaRPr lang="pt-BR" sz="2400" dirty="0"/>
          </a:p>
        </p:txBody>
      </p:sp>
      <p:graphicFrame>
        <p:nvGraphicFramePr>
          <p:cNvPr id="5" name="Chart 2"/>
          <p:cNvGraphicFramePr>
            <a:graphicFrameLocks/>
          </p:cNvGraphicFramePr>
          <p:nvPr/>
        </p:nvGraphicFramePr>
        <p:xfrm>
          <a:off x="3203848" y="2708920"/>
          <a:ext cx="547260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247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211640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85720" y="714356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3. Melhorar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adesão de hipertensos ao programa. </a:t>
            </a: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Meta.3.1.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Buscar 100% dos hipertensos faltosos às consultas na unidade de saúde conforme a periodicidade recomendada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1520" y="3371508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</a:rPr>
              <a:t>HAS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1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17 (100%)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2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22 (100%)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3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43 (100%) </a:t>
            </a:r>
            <a:endParaRPr lang="pt-BR" sz="2400" dirty="0"/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3419872" y="2492896"/>
          <a:ext cx="511256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164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211640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85720" y="714356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3. Melhorar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adesão de Diabéticos ao programa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Meta.3.2.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Buscar 100% dos Diabéticos faltosos às consultas na unidade de saúde conforme a periodicidade recomendada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1520" y="3786190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</a:rPr>
              <a:t>             DM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1: 1 (100%)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2: 1 (100%)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3: 4 (100%) </a:t>
            </a:r>
            <a:endParaRPr lang="pt-BR" sz="24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3347864" y="2852936"/>
          <a:ext cx="532859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486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211640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97356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4.</a:t>
            </a:r>
            <a:r>
              <a:rPr lang="pt-BR" sz="2400" b="1" dirty="0" smtClean="0"/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o registro das informações.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Manter ficha de acompanhamento de 100% dos hipertensos cadastrados na unidade de saúde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3371508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</a:rPr>
              <a:t>HAS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1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50  (78,1%)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2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86  (87,8%)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3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121(100%) </a:t>
            </a:r>
            <a:endParaRPr lang="pt-BR" sz="2400" dirty="0"/>
          </a:p>
        </p:txBody>
      </p:sp>
      <p:graphicFrame>
        <p:nvGraphicFramePr>
          <p:cNvPr id="5" name="Chart 2"/>
          <p:cNvGraphicFramePr>
            <a:graphicFrameLocks/>
          </p:cNvGraphicFramePr>
          <p:nvPr/>
        </p:nvGraphicFramePr>
        <p:xfrm>
          <a:off x="3203848" y="2636912"/>
          <a:ext cx="525658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392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211640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973564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4.</a:t>
            </a:r>
            <a:r>
              <a:rPr lang="pt-BR" sz="2400" b="1" dirty="0" smtClean="0"/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o registro das informações.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Meta.4.2.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Manter ficha de acompanhamento de 100% dos diabéticos cadastrados na unidade de saúde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.</a:t>
            </a:r>
            <a:endParaRPr lang="pt-BR" sz="2400" dirty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3786190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</a:rPr>
              <a:t>             DM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1: 13  (86,7%)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2:  24 (92,3%)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3:  29 (100%) </a:t>
            </a:r>
            <a:endParaRPr lang="pt-BR" sz="24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3131840" y="2636912"/>
          <a:ext cx="54006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414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211640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97356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5</a:t>
            </a:r>
            <a:r>
              <a:rPr lang="pt-BR" sz="2400" b="1" dirty="0" smtClean="0"/>
              <a:t> :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Mapear hipertensos e diabéticos de risco para doença cardiovascular.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5.1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.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Realizar estratificação do risco cardiovascular em 100% dos hipertensos cadastrados na unidade de saúde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1520" y="3371508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</a:rPr>
              <a:t>HAS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1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50   (78,1%)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2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86   (87,8%)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3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121 (100%) </a:t>
            </a:r>
            <a:endParaRPr lang="pt-BR" sz="24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3203848" y="2852936"/>
          <a:ext cx="525658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860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211640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97356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5</a:t>
            </a:r>
            <a:r>
              <a:rPr lang="pt-BR" sz="2400" b="1" dirty="0" smtClean="0"/>
              <a:t> :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Mapear hipertensos e diabéticos de risco para doença cardiovascular.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Meta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.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5.2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Realizar estratificação do risco cardiovascular em 100% dos diabéticos cadastrados na unidade de saúde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.</a:t>
            </a:r>
            <a:endParaRPr lang="pt-BR" sz="2400" dirty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3786190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</a:rPr>
              <a:t>             DM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1: 13  (86,7%)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2:  24 (92,3%)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3:  29 (100%) </a:t>
            </a:r>
            <a:endParaRPr lang="pt-BR" sz="24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2915816" y="2780928"/>
          <a:ext cx="518457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577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211640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3528" y="812985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6: Promover a saúde de pessoas com hipertensão e/ou diabetes.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323528" y="1648958"/>
            <a:ext cx="849694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</a:t>
            </a:r>
            <a:r>
              <a:rPr lang="pt-BR" sz="2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6.1 e 6.2. 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Garantir orientação </a:t>
            </a:r>
            <a:r>
              <a:rPr lang="pt-BR" sz="2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nutricional sobre alimentação saudável, prática regular de atividade física, risco do tabagismo e orientações sobre higiene bucal 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100% das pessoas com </a:t>
            </a:r>
            <a:r>
              <a:rPr lang="pt-BR" sz="2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hipertensão.</a:t>
            </a:r>
          </a:p>
          <a:p>
            <a:pPr algn="just">
              <a:spcAft>
                <a:spcPts val="0"/>
              </a:spcAft>
            </a:pPr>
            <a:endParaRPr lang="pt-BR" sz="22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0" y="3371508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</a:rPr>
              <a:t>HAS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1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50  (78,1%)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2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86  (87,8%)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3</a:t>
            </a:r>
            <a:r>
              <a:rPr lang="pt-BR" sz="2400" dirty="0">
                <a:latin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</a:rPr>
              <a:t>121(100%) </a:t>
            </a:r>
            <a:endParaRPr lang="pt-BR" sz="24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3743400" y="3212976"/>
          <a:ext cx="540060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94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211640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Objetivos, Metas e Resultados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3528" y="812985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6: Promover a saúde de pessoas com hipertensão e/ou diabetes.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323528" y="1648958"/>
            <a:ext cx="849694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</a:t>
            </a:r>
            <a:r>
              <a:rPr lang="pt-BR" sz="2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6.1 e 6.2. 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Garantir orientação </a:t>
            </a:r>
            <a:r>
              <a:rPr lang="pt-BR" sz="2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nutricional sobre alimentação saudável, prática regular de atividade física, risco do tabagismo e orientações sobre higiene bucal 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100% das pessoas com </a:t>
            </a:r>
            <a:r>
              <a:rPr lang="pt-BR" sz="2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hipertensão e com diabetes.</a:t>
            </a:r>
          </a:p>
          <a:p>
            <a:pPr algn="just">
              <a:spcAft>
                <a:spcPts val="0"/>
              </a:spcAft>
            </a:pPr>
            <a:endParaRPr lang="pt-BR" sz="22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0" y="3786190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</a:rPr>
              <a:t>             DM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1: 13   (86,7%)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2:  24  (92,3%) </a:t>
            </a:r>
            <a:endParaRPr lang="pt-BR" sz="2400" dirty="0">
              <a:latin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</a:rPr>
              <a:t>Mês 3:  29 (100%) </a:t>
            </a:r>
            <a:endParaRPr lang="pt-BR" sz="24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3275856" y="3573016"/>
          <a:ext cx="4572000" cy="256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6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635896" y="116632"/>
            <a:ext cx="2088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Discussão</a:t>
            </a:r>
            <a:r>
              <a:rPr lang="pt-BR" sz="5400" b="1" dirty="0" smtClean="0">
                <a:latin typeface="Arial" panose="020B0604020202020204" pitchFamily="34" charset="0"/>
              </a:rPr>
              <a:t> </a:t>
            </a:r>
            <a:endParaRPr lang="pt-BR" sz="5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755576" y="134076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EQUIPE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Realização de capacitação e reuniões quinzenais;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Melhora do trabalho em equipe;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Funções específicas para cada membro da equipe.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55576" y="2852936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COMUNIDADE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Melhor atendimento a hipertensos e diabéticos;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Objetividade nos atendimentos e seguimento segundo protocolos adotados; 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Maior rapidez na solicitação de exames. </a:t>
            </a:r>
          </a:p>
          <a:p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83568" y="4149080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SERVIÇO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Melhora do trabalho em equipe;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Melhora do cadastramento e dos registros dos pacientes;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Experiência para implementar trabalhos similares com outros grupos populacionais.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99592" y="908720"/>
            <a:ext cx="79928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</a:t>
            </a:r>
            <a:endParaRPr lang="pt-B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5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476672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DM</a:t>
            </a:r>
          </a:p>
          <a:p>
            <a:pPr marL="0" indent="0">
              <a:buNone/>
            </a:pP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Transtorno 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metabólico de etiologias </a:t>
            </a: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heterogêneas</a:t>
            </a: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aracterizado 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hiperglicemia e distúrbios </a:t>
            </a: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metabolismo 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carboidratos, proteínas e </a:t>
            </a: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gorduras, resultantes 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defeitos </a:t>
            </a: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secreção 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e/ou da ação </a:t>
            </a: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insulina 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Crescente prevalência;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Habitualmente associado 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dislipidemia; </a:t>
            </a:r>
          </a:p>
          <a:p>
            <a:pPr>
              <a:buNone/>
            </a:pP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              - HAS;</a:t>
            </a:r>
          </a:p>
          <a:p>
            <a:pPr>
              <a:buNone/>
            </a:pP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              - disfunção 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endotelial. </a:t>
            </a:r>
            <a:endParaRPr lang="pt-BR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Considerado 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Condição Sensível à Atenção </a:t>
            </a: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Primária</a:t>
            </a: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231031"/>
            <a:ext cx="9025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Reflexão critica sobre o processo pessoal de aprendizagem </a:t>
            </a:r>
            <a:endParaRPr lang="pt-B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91897" y="1052735"/>
            <a:ext cx="852857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Aprendemos a trabalhar em grupo, melhorando assim o funcionamento do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serviço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Melhor qualidade tanto nos registros como nos atendimentos; </a:t>
            </a:r>
          </a:p>
          <a:p>
            <a:pPr>
              <a:buFont typeface="Arial" pitchFamily="34" charset="0"/>
              <a:buChar char="•"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Experiência para realizar intervenções similares em outros grupos 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populacionais;</a:t>
            </a: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Bom relacionamento entre equipe e população, proporcionando: 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mais rápido;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mais ordenado;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Facilita tarefas de cada membro da equipe. </a:t>
            </a:r>
          </a:p>
          <a:p>
            <a:pPr marL="342900" indent="-342900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Casos clínicos, fóruns e leituras recomendadas ajudam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desenvolvimento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acadêmico. 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31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1304" y="476672"/>
            <a:ext cx="8460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Obrigado</a:t>
            </a:r>
            <a:endParaRPr lang="pt-BR" sz="5400" b="1" dirty="0" smtClean="0">
              <a:ln w="1905">
                <a:noFill/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32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262498" y="188640"/>
            <a:ext cx="60260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Caracterização do município Chuí/RS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11106" y="980728"/>
            <a:ext cx="71287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Fronteira com o Uruguai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Aprox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6.000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hab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Catalogado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pelo MS como de extrema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pobreza;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Meio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sócio-econômico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deficitário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Fonte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economia e trabalho: comércio.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1026" name="Picture 2" descr="https://upload.wikimedia.org/wikipedia/commons/thumb/f/f6/RioGrandedoSul_Municip_Chui.svg/280px-RioGrandedoSul_Municip_Chui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61048"/>
            <a:ext cx="3312368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sapp2.correiobraziliense.com.br/app/noticia_127983242361/2014/06/30/435275/20140630194354272879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490" y="3876272"/>
            <a:ext cx="3744416" cy="262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256613" y="4184820"/>
            <a:ext cx="1281598" cy="1846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275502" y="6296595"/>
            <a:ext cx="1698085" cy="923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08720"/>
            <a:ext cx="8172400" cy="3744416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Inaugurada em julho de 2014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Atendimentos de: </a:t>
            </a:r>
          </a:p>
          <a:p>
            <a:pPr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atenção a demanda;</a:t>
            </a:r>
          </a:p>
          <a:p>
            <a:pPr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 pré-agendada;</a:t>
            </a:r>
          </a:p>
          <a:p>
            <a:pPr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urgência e emergência;</a:t>
            </a:r>
          </a:p>
          <a:p>
            <a:pPr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enfermagem (sendo que atualmente não contamos com este profissional)</a:t>
            </a: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pt-BR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de referência: 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Santa casa de SVP (20km).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- 5 microáreas: 4 urbanas e 1 rural </a:t>
            </a:r>
          </a:p>
          <a:p>
            <a:pPr marL="0" indent="0"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297172" y="188640"/>
            <a:ext cx="6083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Caracterização da UBS ESF 1, Chuí/RS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95536" y="5085184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Equipe: 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médico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- técnica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enfermagem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- 3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ACS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r>
              <a:rPr lang="pt-BR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Estimativa segundo CAP:  </a:t>
            </a:r>
          </a:p>
          <a:p>
            <a:pPr marL="1771650" lvl="3" indent="-514350"/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HAS: 395 pessoas. </a:t>
            </a:r>
          </a:p>
          <a:p>
            <a:pPr marL="1771650" lvl="3" indent="-514350"/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DM: 98 pessoas.</a:t>
            </a:r>
          </a:p>
          <a:p>
            <a:pPr marL="1771650" lvl="3" indent="-514350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>
              <a:buNone/>
            </a:pPr>
            <a:r>
              <a:rPr lang="pt-BR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Situação prévia à intervenção:</a:t>
            </a:r>
          </a:p>
          <a:p>
            <a:pPr marL="1771650" lvl="3" indent="-514350"/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HAS: 16,2% de cobertura ( 64 usuários)</a:t>
            </a:r>
          </a:p>
          <a:p>
            <a:pPr marL="1771650" lvl="3" indent="-514350"/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DM:  15,3% de cobertura ( 15 usuários)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297172" y="188640"/>
            <a:ext cx="6083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Caracterização da UBS ESF 1, Chuí/RS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ctr"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da atenção a usuários com Hipertensão e Diabetes da ESF 1, Chuí/RS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90109" y="117693"/>
            <a:ext cx="84603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</a:p>
        </p:txBody>
      </p:sp>
      <p:sp>
        <p:nvSpPr>
          <p:cNvPr id="6" name="Retângulo 5"/>
          <p:cNvSpPr/>
          <p:nvPr/>
        </p:nvSpPr>
        <p:spPr>
          <a:xfrm>
            <a:off x="323528" y="948491"/>
            <a:ext cx="8417256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</a:rPr>
              <a:t>1</a:t>
            </a:r>
            <a:r>
              <a:rPr lang="pt-BR" sz="2200" dirty="0">
                <a:latin typeface="Arial" panose="020B0604020202020204" pitchFamily="34" charset="0"/>
              </a:rPr>
              <a:t>. Ampliar a cobertura do atendimento às pessoas com HAS e/ou </a:t>
            </a:r>
            <a:r>
              <a:rPr lang="pt-BR" sz="2200" dirty="0" smtClean="0">
                <a:latin typeface="Arial" panose="020B0604020202020204" pitchFamily="34" charset="0"/>
              </a:rPr>
              <a:t>DM.</a:t>
            </a:r>
            <a:endParaRPr lang="pt-BR" sz="2200" dirty="0"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</a:rPr>
              <a:t>2. Melhorar a qualidade do atendimento ao usuário com HAS e/ou </a:t>
            </a:r>
            <a:r>
              <a:rPr lang="pt-BR" sz="2200" dirty="0" smtClean="0">
                <a:latin typeface="Arial" panose="020B0604020202020204" pitchFamily="34" charset="0"/>
              </a:rPr>
              <a:t>DM. </a:t>
            </a:r>
            <a:endParaRPr lang="pt-BR" sz="2200" dirty="0"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</a:rPr>
              <a:t>3. Melhorar a adesão da pessoa com HAS e/ou DM ao </a:t>
            </a:r>
            <a:r>
              <a:rPr lang="pt-BR" sz="2200" dirty="0" smtClean="0">
                <a:latin typeface="Arial" panose="020B0604020202020204" pitchFamily="34" charset="0"/>
              </a:rPr>
              <a:t>programa. </a:t>
            </a:r>
            <a:endParaRPr lang="pt-BR" sz="2200" dirty="0"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200" dirty="0"/>
          </a:p>
        </p:txBody>
      </p:sp>
      <p:sp>
        <p:nvSpPr>
          <p:cNvPr id="7" name="Retângulo 6"/>
          <p:cNvSpPr/>
          <p:nvPr/>
        </p:nvSpPr>
        <p:spPr>
          <a:xfrm>
            <a:off x="326210" y="3645024"/>
            <a:ext cx="84172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Arial" panose="020B0604020202020204" pitchFamily="34" charset="0"/>
              </a:rPr>
              <a:t>4</a:t>
            </a:r>
            <a:r>
              <a:rPr lang="pt-BR" sz="2200" dirty="0">
                <a:latin typeface="Arial" panose="020B0604020202020204" pitchFamily="34" charset="0"/>
              </a:rPr>
              <a:t>. Melhorar o registro das informações referentes aos usuários </a:t>
            </a:r>
            <a:r>
              <a:rPr lang="pt-BR" sz="2200" dirty="0" smtClean="0">
                <a:latin typeface="Arial" panose="020B0604020202020204" pitchFamily="34" charset="0"/>
              </a:rPr>
              <a:t>atendidos. </a:t>
            </a:r>
            <a:endParaRPr lang="pt-BR" sz="2200" dirty="0"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</a:rPr>
              <a:t>5. Mapear as pessoas com HAS e/ou DM que se incluem no grupo de risco para doença </a:t>
            </a:r>
            <a:r>
              <a:rPr lang="pt-BR" sz="2200" dirty="0" smtClean="0">
                <a:latin typeface="Arial" panose="020B0604020202020204" pitchFamily="34" charset="0"/>
              </a:rPr>
              <a:t>cardiovascular. </a:t>
            </a:r>
            <a:endParaRPr lang="pt-BR" sz="2200" dirty="0"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</a:rPr>
              <a:t>6. Promover saúde. 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03848" y="188640"/>
            <a:ext cx="24529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Retângulo 2"/>
          <p:cNvSpPr/>
          <p:nvPr/>
        </p:nvSpPr>
        <p:spPr>
          <a:xfrm>
            <a:off x="307975" y="908720"/>
            <a:ext cx="859221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pt-BR" sz="2400" b="1" dirty="0" smtClean="0">
                <a:latin typeface="Arial" panose="020B0604020202020204" pitchFamily="34" charset="0"/>
              </a:rPr>
              <a:t>Período</a:t>
            </a:r>
            <a:r>
              <a:rPr lang="pt-BR" sz="2400" b="1" dirty="0">
                <a:latin typeface="Arial" panose="020B0604020202020204" pitchFamily="34" charset="0"/>
              </a:rPr>
              <a:t>: </a:t>
            </a:r>
            <a:r>
              <a:rPr lang="pt-BR" sz="2400" dirty="0">
                <a:latin typeface="Arial" panose="020B0604020202020204" pitchFamily="34" charset="0"/>
              </a:rPr>
              <a:t>12 semanas </a:t>
            </a:r>
            <a:endParaRPr lang="pt-BR" sz="2400" dirty="0" smtClean="0">
              <a:latin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pt-BR" sz="2400" b="1" dirty="0">
                <a:latin typeface="Arial" panose="020B0604020202020204" pitchFamily="34" charset="0"/>
              </a:rPr>
              <a:t>Protocolo utilizado: </a:t>
            </a:r>
            <a:r>
              <a:rPr lang="pt-BR" sz="2400" dirty="0">
                <a:latin typeface="Arial" panose="020B0604020202020204" pitchFamily="34" charset="0"/>
              </a:rPr>
              <a:t>Caderno </a:t>
            </a:r>
            <a:r>
              <a:rPr lang="pt-BR" sz="2400" dirty="0" smtClean="0">
                <a:latin typeface="Arial" panose="020B0604020202020204" pitchFamily="34" charset="0"/>
              </a:rPr>
              <a:t>nº </a:t>
            </a:r>
            <a:r>
              <a:rPr lang="pt-BR" sz="2400" dirty="0">
                <a:latin typeface="Arial" panose="020B0604020202020204" pitchFamily="34" charset="0"/>
              </a:rPr>
              <a:t>36 e 37 do Departamento de Atenção </a:t>
            </a:r>
            <a:r>
              <a:rPr lang="pt-BR" sz="2400" dirty="0" smtClean="0">
                <a:latin typeface="Arial" panose="020B0604020202020204" pitchFamily="34" charset="0"/>
              </a:rPr>
              <a:t>Básica-Estratégia </a:t>
            </a:r>
            <a:r>
              <a:rPr lang="pt-BR" sz="2400" dirty="0">
                <a:latin typeface="Arial" panose="020B0604020202020204" pitchFamily="34" charset="0"/>
              </a:rPr>
              <a:t>para o Cuidado da pessoa com doença crônica: Diabetes Mellitus e Hipertensão </a:t>
            </a:r>
            <a:r>
              <a:rPr lang="pt-BR" sz="2400" dirty="0" smtClean="0">
                <a:latin typeface="Arial" panose="020B0604020202020204" pitchFamily="34" charset="0"/>
              </a:rPr>
              <a:t>Arterial (2013)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</a:rPr>
              <a:t> </a:t>
            </a:r>
            <a:endParaRPr lang="pt-BR" sz="2400" dirty="0">
              <a:latin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pt-BR" sz="2400" b="1" dirty="0" smtClean="0">
                <a:latin typeface="Arial" panose="020B0604020202020204" pitchFamily="34" charset="0"/>
              </a:rPr>
              <a:t>População alvo: </a:t>
            </a:r>
            <a:r>
              <a:rPr lang="pt-BR" sz="2400" dirty="0" smtClean="0">
                <a:latin typeface="Arial" panose="020B0604020202020204" pitchFamily="34" charset="0"/>
              </a:rPr>
              <a:t>usuários com hipertensão  e com diabetes</a:t>
            </a:r>
            <a:endParaRPr lang="pt-BR" sz="2400" dirty="0">
              <a:latin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pt-BR" sz="2400" b="1" dirty="0">
                <a:latin typeface="Arial" panose="020B0604020202020204" pitchFamily="34" charset="0"/>
              </a:rPr>
              <a:t>Desenvolvimento de ações em quatro eixos </a:t>
            </a:r>
            <a:endParaRPr lang="pt-BR" sz="2400" b="1" dirty="0" smtClean="0"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Arial" panose="020B0604020202020204" pitchFamily="34" charset="0"/>
              </a:rPr>
              <a:t>Monitoramento e avaliação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Arial" panose="020B0604020202020204" pitchFamily="34" charset="0"/>
              </a:rPr>
              <a:t>Organização e gestão do serviço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Arial" panose="020B0604020202020204" pitchFamily="34" charset="0"/>
              </a:rPr>
              <a:t>Engajamento público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Arial" panose="020B0604020202020204" pitchFamily="34" charset="0"/>
              </a:rPr>
              <a:t>Qualificação da prática clínica</a:t>
            </a:r>
            <a:endParaRPr lang="pt-BR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52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451</TotalTime>
  <Words>1947</Words>
  <Application>Microsoft Office PowerPoint</Application>
  <PresentationFormat>Apresentação na tela (4:3)</PresentationFormat>
  <Paragraphs>252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Executivo</vt:lpstr>
      <vt:lpstr>Apresentação do PowerPoint</vt:lpstr>
      <vt:lpstr>INTRODUÇÃO</vt:lpstr>
      <vt:lpstr>INTRODUÇÃO</vt:lpstr>
      <vt:lpstr>Apresentação do PowerPoint</vt:lpstr>
      <vt:lpstr>Apresentação do PowerPoint</vt:lpstr>
      <vt:lpstr>Apresentação do PowerPoint</vt:lpstr>
      <vt:lpstr>OBJETIVO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SUS-UNASUS UNIVERSIDADE FEDERAL DE PELOTAS ESPECIALIZAÇÃO EM SAÚDE DA FAMÍLIA MODALIDADE A DISTÂNCIA TURMA 9</dc:title>
  <dc:creator>Nicolas</dc:creator>
  <cp:lastModifiedBy>Windows 8.1</cp:lastModifiedBy>
  <cp:revision>32</cp:revision>
  <dcterms:created xsi:type="dcterms:W3CDTF">2016-03-24T18:12:44Z</dcterms:created>
  <dcterms:modified xsi:type="dcterms:W3CDTF">2016-03-31T14:26:52Z</dcterms:modified>
</cp:coreProperties>
</file>